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sldIdLst>
    <p:sldId id="273" r:id="rId2"/>
    <p:sldId id="257" r:id="rId3"/>
    <p:sldId id="258" r:id="rId4"/>
    <p:sldId id="262" r:id="rId5"/>
    <p:sldId id="266" r:id="rId6"/>
    <p:sldId id="267" r:id="rId7"/>
    <p:sldId id="259" r:id="rId8"/>
    <p:sldId id="260" r:id="rId9"/>
    <p:sldId id="264" r:id="rId10"/>
    <p:sldId id="265" r:id="rId11"/>
    <p:sldId id="261" r:id="rId12"/>
    <p:sldId id="268" r:id="rId13"/>
    <p:sldId id="270" r:id="rId14"/>
    <p:sldId id="269" r:id="rId15"/>
    <p:sldId id="274"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92503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4141762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2148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2038258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95163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3014141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171160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718746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882205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F4275-B302-44A2-B27D-C369DE76911D}" type="datetimeFigureOut">
              <a:rPr lang="en-IN" smtClean="0"/>
              <a:t>20-09-2022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769700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F4275-B302-44A2-B27D-C369DE76911D}" type="datetimeFigureOut">
              <a:rPr lang="en-IN" smtClean="0"/>
              <a:t>20-09-2022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59510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F4275-B302-44A2-B27D-C369DE76911D}" type="datetimeFigureOut">
              <a:rPr lang="en-IN" smtClean="0"/>
              <a:t>20-09-2022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275241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F4275-B302-44A2-B27D-C369DE76911D}" type="datetimeFigureOut">
              <a:rPr lang="en-IN" smtClean="0"/>
              <a:t>20-09-2022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200486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F4275-B302-44A2-B27D-C369DE76911D}" type="datetimeFigureOut">
              <a:rPr lang="en-IN" smtClean="0"/>
              <a:t>20-09-2022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788380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5F4275-B302-44A2-B27D-C369DE76911D}" type="datetimeFigureOut">
              <a:rPr lang="en-IN" smtClean="0"/>
              <a:t>20-09-2022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2771325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F4275-B302-44A2-B27D-C369DE76911D}" type="datetimeFigureOut">
              <a:rPr lang="en-IN" smtClean="0"/>
              <a:t>20-09-2022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C15B16-1617-4B2D-834E-63AA2A1EBA9E}" type="slidenum">
              <a:rPr lang="en-IN" smtClean="0"/>
              <a:t>‹#›</a:t>
            </a:fld>
            <a:endParaRPr lang="en-IN"/>
          </a:p>
        </p:txBody>
      </p:sp>
    </p:spTree>
    <p:extLst>
      <p:ext uri="{BB962C8B-B14F-4D97-AF65-F5344CB8AC3E}">
        <p14:creationId xmlns:p14="http://schemas.microsoft.com/office/powerpoint/2010/main" val="1015699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5F4275-B302-44A2-B27D-C369DE76911D}" type="datetimeFigureOut">
              <a:rPr lang="en-IN" smtClean="0"/>
              <a:t>20-09-2022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DC15B16-1617-4B2D-834E-63AA2A1EBA9E}" type="slidenum">
              <a:rPr lang="en-IN" smtClean="0"/>
              <a:t>‹#›</a:t>
            </a:fld>
            <a:endParaRPr lang="en-IN"/>
          </a:p>
        </p:txBody>
      </p:sp>
    </p:spTree>
    <p:extLst>
      <p:ext uri="{BB962C8B-B14F-4D97-AF65-F5344CB8AC3E}">
        <p14:creationId xmlns:p14="http://schemas.microsoft.com/office/powerpoint/2010/main" val="6387323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AF2B-DAC6-84C6-5888-F94D334D3907}"/>
              </a:ext>
            </a:extLst>
          </p:cNvPr>
          <p:cNvSpPr>
            <a:spLocks noGrp="1"/>
          </p:cNvSpPr>
          <p:nvPr>
            <p:ph type="title"/>
          </p:nvPr>
        </p:nvSpPr>
        <p:spPr>
          <a:xfrm>
            <a:off x="2442524" y="2843916"/>
            <a:ext cx="6852551" cy="678511"/>
          </a:xfrm>
        </p:spPr>
        <p:txBody>
          <a:bodyPr/>
          <a:lstStyle/>
          <a:p>
            <a:r>
              <a:rPr lang="en-US" dirty="0"/>
              <a:t>RNN(Recurrent Neural Network)</a:t>
            </a:r>
            <a:endParaRPr lang="en-IN" dirty="0"/>
          </a:p>
        </p:txBody>
      </p:sp>
    </p:spTree>
    <p:extLst>
      <p:ext uri="{BB962C8B-B14F-4D97-AF65-F5344CB8AC3E}">
        <p14:creationId xmlns:p14="http://schemas.microsoft.com/office/powerpoint/2010/main" val="36161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DFCE-1171-8145-B482-F2F82E0410D6}"/>
              </a:ext>
            </a:extLst>
          </p:cNvPr>
          <p:cNvSpPr>
            <a:spLocks noGrp="1"/>
          </p:cNvSpPr>
          <p:nvPr>
            <p:ph type="title"/>
          </p:nvPr>
        </p:nvSpPr>
        <p:spPr>
          <a:xfrm>
            <a:off x="675745" y="553940"/>
            <a:ext cx="8596668" cy="829586"/>
          </a:xfrm>
        </p:spPr>
        <p:txBody>
          <a:bodyPr/>
          <a:lstStyle/>
          <a:p>
            <a:r>
              <a:rPr lang="en-US" dirty="0"/>
              <a:t>Types of RNN</a:t>
            </a:r>
            <a:endParaRPr lang="en-IN" dirty="0"/>
          </a:p>
        </p:txBody>
      </p:sp>
      <p:sp>
        <p:nvSpPr>
          <p:cNvPr id="3" name="Text Placeholder 2">
            <a:extLst>
              <a:ext uri="{FF2B5EF4-FFF2-40B4-BE49-F238E27FC236}">
                <a16:creationId xmlns:a16="http://schemas.microsoft.com/office/drawing/2014/main" id="{BF6E69F3-9828-36EA-28F2-685CA0CBB6C0}"/>
              </a:ext>
            </a:extLst>
          </p:cNvPr>
          <p:cNvSpPr>
            <a:spLocks noGrp="1"/>
          </p:cNvSpPr>
          <p:nvPr>
            <p:ph type="body" idx="1"/>
          </p:nvPr>
        </p:nvSpPr>
        <p:spPr>
          <a:xfrm>
            <a:off x="731274" y="1294291"/>
            <a:ext cx="4185623" cy="576262"/>
          </a:xfrm>
        </p:spPr>
        <p:txBody>
          <a:bodyPr/>
          <a:lstStyle/>
          <a:p>
            <a:r>
              <a:rPr lang="en-US" dirty="0"/>
              <a:t>Many to One</a:t>
            </a:r>
            <a:endParaRPr lang="en-IN" dirty="0"/>
          </a:p>
        </p:txBody>
      </p:sp>
      <p:sp>
        <p:nvSpPr>
          <p:cNvPr id="5" name="Text Placeholder 4">
            <a:extLst>
              <a:ext uri="{FF2B5EF4-FFF2-40B4-BE49-F238E27FC236}">
                <a16:creationId xmlns:a16="http://schemas.microsoft.com/office/drawing/2014/main" id="{5C14FFFE-FDDB-C818-C890-A4A9C838CE1E}"/>
              </a:ext>
            </a:extLst>
          </p:cNvPr>
          <p:cNvSpPr>
            <a:spLocks noGrp="1"/>
          </p:cNvSpPr>
          <p:nvPr>
            <p:ph type="body" sz="quarter" idx="3"/>
          </p:nvPr>
        </p:nvSpPr>
        <p:spPr>
          <a:xfrm>
            <a:off x="5086795" y="1383526"/>
            <a:ext cx="4185618" cy="576262"/>
          </a:xfrm>
        </p:spPr>
        <p:txBody>
          <a:bodyPr/>
          <a:lstStyle/>
          <a:p>
            <a:r>
              <a:rPr lang="en-US" dirty="0"/>
              <a:t>Many to Many</a:t>
            </a:r>
            <a:endParaRPr lang="en-IN" dirty="0"/>
          </a:p>
        </p:txBody>
      </p:sp>
      <p:pic>
        <p:nvPicPr>
          <p:cNvPr id="3090" name="Picture 18">
            <a:extLst>
              <a:ext uri="{FF2B5EF4-FFF2-40B4-BE49-F238E27FC236}">
                <a16:creationId xmlns:a16="http://schemas.microsoft.com/office/drawing/2014/main" id="{7A9C02FF-9ED6-5117-314C-5EBB343EC60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5745" y="2123877"/>
            <a:ext cx="3009923" cy="330517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7772A331-49CD-2164-22BD-F42ACD45FB0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326238" y="2169299"/>
            <a:ext cx="3009923" cy="3305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58BEF3-5A3D-1744-8C25-DF7B15ED2447}"/>
              </a:ext>
            </a:extLst>
          </p:cNvPr>
          <p:cNvSpPr txBox="1"/>
          <p:nvPr/>
        </p:nvSpPr>
        <p:spPr>
          <a:xfrm>
            <a:off x="866692" y="5563709"/>
            <a:ext cx="2477289" cy="923330"/>
          </a:xfrm>
          <a:prstGeom prst="rect">
            <a:avLst/>
          </a:prstGeom>
          <a:noFill/>
        </p:spPr>
        <p:txBody>
          <a:bodyPr wrap="square" rtlCol="0">
            <a:spAutoFit/>
          </a:bodyPr>
          <a:lstStyle/>
          <a:p>
            <a:r>
              <a:rPr lang="en-US" dirty="0"/>
              <a:t>Sentiment Analysis</a:t>
            </a:r>
          </a:p>
          <a:p>
            <a:r>
              <a:rPr lang="en-US" dirty="0"/>
              <a:t>I/p: food was amazing</a:t>
            </a:r>
          </a:p>
          <a:p>
            <a:r>
              <a:rPr lang="en-US" dirty="0"/>
              <a:t>O/p: Positive (1)</a:t>
            </a:r>
            <a:endParaRPr lang="en-IN" dirty="0"/>
          </a:p>
        </p:txBody>
      </p:sp>
      <p:sp>
        <p:nvSpPr>
          <p:cNvPr id="9" name="TextBox 8">
            <a:extLst>
              <a:ext uri="{FF2B5EF4-FFF2-40B4-BE49-F238E27FC236}">
                <a16:creationId xmlns:a16="http://schemas.microsoft.com/office/drawing/2014/main" id="{E27B9137-7DE1-13FB-42AD-0708BB820C25}"/>
              </a:ext>
            </a:extLst>
          </p:cNvPr>
          <p:cNvSpPr txBox="1"/>
          <p:nvPr/>
        </p:nvSpPr>
        <p:spPr>
          <a:xfrm>
            <a:off x="6233822" y="5650982"/>
            <a:ext cx="2452916" cy="923330"/>
          </a:xfrm>
          <a:prstGeom prst="rect">
            <a:avLst/>
          </a:prstGeom>
          <a:noFill/>
        </p:spPr>
        <p:txBody>
          <a:bodyPr wrap="none" rtlCol="0">
            <a:spAutoFit/>
          </a:bodyPr>
          <a:lstStyle/>
          <a:p>
            <a:r>
              <a:rPr lang="en-US" dirty="0"/>
              <a:t>Language translation</a:t>
            </a:r>
          </a:p>
          <a:p>
            <a:r>
              <a:rPr lang="en-US" dirty="0"/>
              <a:t>I/p: French language</a:t>
            </a:r>
          </a:p>
          <a:p>
            <a:r>
              <a:rPr lang="en-US" dirty="0"/>
              <a:t>O/p: English language</a:t>
            </a:r>
            <a:endParaRPr lang="en-IN" dirty="0"/>
          </a:p>
        </p:txBody>
      </p:sp>
    </p:spTree>
    <p:extLst>
      <p:ext uri="{BB962C8B-B14F-4D97-AF65-F5344CB8AC3E}">
        <p14:creationId xmlns:p14="http://schemas.microsoft.com/office/powerpoint/2010/main" val="21216159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3F4D4B-58FA-E5A6-366B-7E0BFFE20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417" y="4592353"/>
            <a:ext cx="3183758" cy="1426415"/>
          </a:xfrm>
          <a:prstGeom prst="rect">
            <a:avLst/>
          </a:prstGeom>
        </p:spPr>
      </p:pic>
      <p:pic>
        <p:nvPicPr>
          <p:cNvPr id="7" name="Content Placeholder 6">
            <a:extLst>
              <a:ext uri="{FF2B5EF4-FFF2-40B4-BE49-F238E27FC236}">
                <a16:creationId xmlns:a16="http://schemas.microsoft.com/office/drawing/2014/main" id="{0F0F7174-E164-CB19-2328-8C199BAA07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6650" y="1049573"/>
            <a:ext cx="6337190" cy="3116910"/>
          </a:xfrm>
        </p:spPr>
      </p:pic>
      <p:pic>
        <p:nvPicPr>
          <p:cNvPr id="9" name="Picture 8">
            <a:extLst>
              <a:ext uri="{FF2B5EF4-FFF2-40B4-BE49-F238E27FC236}">
                <a16:creationId xmlns:a16="http://schemas.microsoft.com/office/drawing/2014/main" id="{C45587A6-B201-63FB-EECA-89966D3B4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817" y="4699221"/>
            <a:ext cx="3263998" cy="1041621"/>
          </a:xfrm>
          <a:prstGeom prst="rect">
            <a:avLst/>
          </a:prstGeom>
        </p:spPr>
      </p:pic>
      <p:sp>
        <p:nvSpPr>
          <p:cNvPr id="10" name="TextBox 9">
            <a:extLst>
              <a:ext uri="{FF2B5EF4-FFF2-40B4-BE49-F238E27FC236}">
                <a16:creationId xmlns:a16="http://schemas.microsoft.com/office/drawing/2014/main" id="{F5FBD327-70C8-5E80-02BD-A4B4BC064776}"/>
              </a:ext>
            </a:extLst>
          </p:cNvPr>
          <p:cNvSpPr txBox="1"/>
          <p:nvPr/>
        </p:nvSpPr>
        <p:spPr>
          <a:xfrm>
            <a:off x="-79513" y="147503"/>
            <a:ext cx="5492209" cy="461665"/>
          </a:xfrm>
          <a:prstGeom prst="rect">
            <a:avLst/>
          </a:prstGeom>
          <a:noFill/>
        </p:spPr>
        <p:txBody>
          <a:bodyPr wrap="none" rtlCol="0">
            <a:spAutoFit/>
          </a:bodyPr>
          <a:lstStyle/>
          <a:p>
            <a:r>
              <a:rPr lang="en-US" sz="2400" dirty="0">
                <a:solidFill>
                  <a:schemeClr val="accent2"/>
                </a:solidFill>
              </a:rPr>
              <a:t>Forward computation equation of RNN</a:t>
            </a:r>
          </a:p>
        </p:txBody>
      </p:sp>
    </p:spTree>
    <p:extLst>
      <p:ext uri="{BB962C8B-B14F-4D97-AF65-F5344CB8AC3E}">
        <p14:creationId xmlns:p14="http://schemas.microsoft.com/office/powerpoint/2010/main" val="4150504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7E6B-9097-FC7A-AB34-03B31F20E0F5}"/>
              </a:ext>
            </a:extLst>
          </p:cNvPr>
          <p:cNvSpPr>
            <a:spLocks noGrp="1"/>
          </p:cNvSpPr>
          <p:nvPr>
            <p:ph type="title"/>
          </p:nvPr>
        </p:nvSpPr>
        <p:spPr/>
        <p:txBody>
          <a:bodyPr/>
          <a:lstStyle/>
          <a:p>
            <a:r>
              <a:rPr lang="en-US" dirty="0"/>
              <a:t>Limitations of RNN </a:t>
            </a:r>
            <a:endParaRPr lang="en-IN" dirty="0"/>
          </a:p>
        </p:txBody>
      </p:sp>
      <p:sp>
        <p:nvSpPr>
          <p:cNvPr id="3" name="Text Placeholder 2">
            <a:extLst>
              <a:ext uri="{FF2B5EF4-FFF2-40B4-BE49-F238E27FC236}">
                <a16:creationId xmlns:a16="http://schemas.microsoft.com/office/drawing/2014/main" id="{B920024C-1AAC-A5E0-E8B8-5DAE4ADA7A64}"/>
              </a:ext>
            </a:extLst>
          </p:cNvPr>
          <p:cNvSpPr>
            <a:spLocks noGrp="1"/>
          </p:cNvSpPr>
          <p:nvPr>
            <p:ph type="body" idx="1"/>
          </p:nvPr>
        </p:nvSpPr>
        <p:spPr>
          <a:xfrm>
            <a:off x="675744" y="1584721"/>
            <a:ext cx="4185623" cy="576262"/>
          </a:xfrm>
        </p:spPr>
        <p:txBody>
          <a:bodyPr/>
          <a:lstStyle/>
          <a:p>
            <a:r>
              <a:rPr lang="en-US" dirty="0"/>
              <a:t>Vanishing gradient problem</a:t>
            </a:r>
            <a:endParaRPr lang="en-IN" dirty="0"/>
          </a:p>
        </p:txBody>
      </p:sp>
      <p:sp>
        <p:nvSpPr>
          <p:cNvPr id="4" name="Content Placeholder 3">
            <a:extLst>
              <a:ext uri="{FF2B5EF4-FFF2-40B4-BE49-F238E27FC236}">
                <a16:creationId xmlns:a16="http://schemas.microsoft.com/office/drawing/2014/main" id="{FE367631-2BDA-1FD6-296E-10EF205C6999}"/>
              </a:ext>
            </a:extLst>
          </p:cNvPr>
          <p:cNvSpPr>
            <a:spLocks noGrp="1"/>
          </p:cNvSpPr>
          <p:nvPr>
            <p:ph sz="half" idx="2"/>
          </p:nvPr>
        </p:nvSpPr>
        <p:spPr>
          <a:xfrm>
            <a:off x="675743" y="2449114"/>
            <a:ext cx="4185623" cy="1614003"/>
          </a:xfrm>
        </p:spPr>
        <p:txBody>
          <a:bodyPr>
            <a:normAutofit fontScale="85000" lnSpcReduction="20000"/>
          </a:bodyPr>
          <a:lstStyle/>
          <a:p>
            <a:r>
              <a:rPr lang="en-US" dirty="0">
                <a:cs typeface="Arial" panose="020B0604020202020204" pitchFamily="34" charset="0"/>
              </a:rPr>
              <a:t>It occurs when the derivative or slope will get smaller and smaller as we go backward with every layer during backpropagation. problem occurs with the sigmoid and tanh activation function because the derivatives of the sigmoid and tanh activation functions are between 0 to 0.25 and 0–1.</a:t>
            </a:r>
            <a:endParaRPr lang="en-IN" dirty="0">
              <a:cs typeface="Arial" panose="020B0604020202020204" pitchFamily="34" charset="0"/>
            </a:endParaRPr>
          </a:p>
        </p:txBody>
      </p:sp>
      <p:sp>
        <p:nvSpPr>
          <p:cNvPr id="5" name="Text Placeholder 4">
            <a:extLst>
              <a:ext uri="{FF2B5EF4-FFF2-40B4-BE49-F238E27FC236}">
                <a16:creationId xmlns:a16="http://schemas.microsoft.com/office/drawing/2014/main" id="{7BF84897-2BC1-180E-9A71-00E3AFAA8A93}"/>
              </a:ext>
            </a:extLst>
          </p:cNvPr>
          <p:cNvSpPr>
            <a:spLocks noGrp="1"/>
          </p:cNvSpPr>
          <p:nvPr>
            <p:ph type="body" sz="quarter" idx="3"/>
          </p:nvPr>
        </p:nvSpPr>
        <p:spPr>
          <a:xfrm>
            <a:off x="5088383" y="1669774"/>
            <a:ext cx="4185618" cy="491209"/>
          </a:xfrm>
        </p:spPr>
        <p:txBody>
          <a:bodyPr/>
          <a:lstStyle/>
          <a:p>
            <a:r>
              <a:rPr lang="en-US" dirty="0"/>
              <a:t>Exploding gradient problem</a:t>
            </a:r>
            <a:endParaRPr lang="en-IN" dirty="0"/>
          </a:p>
        </p:txBody>
      </p:sp>
      <p:sp>
        <p:nvSpPr>
          <p:cNvPr id="6" name="Content Placeholder 5">
            <a:extLst>
              <a:ext uri="{FF2B5EF4-FFF2-40B4-BE49-F238E27FC236}">
                <a16:creationId xmlns:a16="http://schemas.microsoft.com/office/drawing/2014/main" id="{D6C760F9-5105-F15F-948A-60BBFA268969}"/>
              </a:ext>
            </a:extLst>
          </p:cNvPr>
          <p:cNvSpPr>
            <a:spLocks noGrp="1"/>
          </p:cNvSpPr>
          <p:nvPr>
            <p:ph sz="quarter" idx="4"/>
          </p:nvPr>
        </p:nvSpPr>
        <p:spPr>
          <a:xfrm>
            <a:off x="5088384" y="2449115"/>
            <a:ext cx="4185617" cy="1614002"/>
          </a:xfrm>
        </p:spPr>
        <p:txBody>
          <a:bodyPr>
            <a:normAutofit fontScale="85000" lnSpcReduction="20000"/>
          </a:bodyPr>
          <a:lstStyle/>
          <a:p>
            <a:r>
              <a:rPr lang="en-US" dirty="0"/>
              <a:t>It occurs when the derivatives or slope will get larger and larger as we go backward with every layer during backpropagation. This situation is the exact opposite of the vanishing gradients. </a:t>
            </a:r>
          </a:p>
          <a:p>
            <a:r>
              <a:rPr lang="en-US" dirty="0"/>
              <a:t>This problem happens because of weights, not because of the activation function.</a:t>
            </a:r>
            <a:endParaRPr lang="en-IN" dirty="0"/>
          </a:p>
        </p:txBody>
      </p:sp>
      <p:pic>
        <p:nvPicPr>
          <p:cNvPr id="1026" name="Picture 2" descr="Neural Networks Backpropagation Made Easy | by Lihi Gur Arie, PhD | Towards  Data Science">
            <a:extLst>
              <a:ext uri="{FF2B5EF4-FFF2-40B4-BE49-F238E27FC236}">
                <a16:creationId xmlns:a16="http://schemas.microsoft.com/office/drawing/2014/main" id="{59440436-FB69-47AC-C678-D50AD3582C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612" y="4488138"/>
            <a:ext cx="26955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984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853F6-BD59-C9BF-2B5E-968CFD6409A2}"/>
              </a:ext>
            </a:extLst>
          </p:cNvPr>
          <p:cNvSpPr>
            <a:spLocks noGrp="1"/>
          </p:cNvSpPr>
          <p:nvPr>
            <p:ph type="title"/>
          </p:nvPr>
        </p:nvSpPr>
        <p:spPr>
          <a:xfrm>
            <a:off x="677334" y="609600"/>
            <a:ext cx="8596668" cy="996563"/>
          </a:xfrm>
        </p:spPr>
        <p:txBody>
          <a:bodyPr/>
          <a:lstStyle/>
          <a:p>
            <a:r>
              <a:rPr lang="en-US" dirty="0"/>
              <a:t>Gradient Problem Solutions</a:t>
            </a:r>
            <a:endParaRPr lang="en-IN" dirty="0"/>
          </a:p>
        </p:txBody>
      </p:sp>
      <p:pic>
        <p:nvPicPr>
          <p:cNvPr id="5" name="Content Placeholder 4">
            <a:extLst>
              <a:ext uri="{FF2B5EF4-FFF2-40B4-BE49-F238E27FC236}">
                <a16:creationId xmlns:a16="http://schemas.microsoft.com/office/drawing/2014/main" id="{F7B73565-8798-BB69-B03A-91643DEC5C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852654"/>
            <a:ext cx="8482041" cy="3279904"/>
          </a:xfrm>
        </p:spPr>
      </p:pic>
    </p:spTree>
    <p:extLst>
      <p:ext uri="{BB962C8B-B14F-4D97-AF65-F5344CB8AC3E}">
        <p14:creationId xmlns:p14="http://schemas.microsoft.com/office/powerpoint/2010/main" val="2121691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5B67-CD41-5B47-A19E-59D9B03AAAA5}"/>
              </a:ext>
            </a:extLst>
          </p:cNvPr>
          <p:cNvSpPr>
            <a:spLocks noGrp="1"/>
          </p:cNvSpPr>
          <p:nvPr>
            <p:ph type="title"/>
          </p:nvPr>
        </p:nvSpPr>
        <p:spPr>
          <a:xfrm>
            <a:off x="677334" y="609600"/>
            <a:ext cx="8596668" cy="877294"/>
          </a:xfrm>
        </p:spPr>
        <p:txBody>
          <a:bodyPr/>
          <a:lstStyle/>
          <a:p>
            <a:r>
              <a:rPr lang="en-US" dirty="0"/>
              <a:t>LSTM(Long short-term memory)</a:t>
            </a:r>
            <a:endParaRPr lang="en-IN" dirty="0"/>
          </a:p>
        </p:txBody>
      </p:sp>
      <p:sp>
        <p:nvSpPr>
          <p:cNvPr id="3" name="Content Placeholder 2">
            <a:extLst>
              <a:ext uri="{FF2B5EF4-FFF2-40B4-BE49-F238E27FC236}">
                <a16:creationId xmlns:a16="http://schemas.microsoft.com/office/drawing/2014/main" id="{FD78D8C6-E4AE-1822-CDA9-74FC59245039}"/>
              </a:ext>
            </a:extLst>
          </p:cNvPr>
          <p:cNvSpPr>
            <a:spLocks noGrp="1"/>
          </p:cNvSpPr>
          <p:nvPr>
            <p:ph idx="1"/>
          </p:nvPr>
        </p:nvSpPr>
        <p:spPr>
          <a:xfrm>
            <a:off x="677334" y="1709531"/>
            <a:ext cx="8596668" cy="3474719"/>
          </a:xfrm>
        </p:spPr>
        <p:txBody>
          <a:bodyPr/>
          <a:lstStyle/>
          <a:p>
            <a:r>
              <a:rPr lang="en-US" i="0" dirty="0">
                <a:solidFill>
                  <a:srgbClr val="51565E"/>
                </a:solidFill>
                <a:effectLst/>
              </a:rPr>
              <a:t>LSTMs are a special kind of RNN — capable of learning long-term dependencies by remembering information for long periods</a:t>
            </a:r>
          </a:p>
        </p:txBody>
      </p:sp>
      <p:pic>
        <p:nvPicPr>
          <p:cNvPr id="3076" name="Picture 4" descr="LSTM Recurrent Neural Networks — How to Teach a Network to Remember the  Past | by Saul Dobilas | Towards Data Science">
            <a:extLst>
              <a:ext uri="{FF2B5EF4-FFF2-40B4-BE49-F238E27FC236}">
                <a16:creationId xmlns:a16="http://schemas.microsoft.com/office/drawing/2014/main" id="{5A1EA5DE-942B-1535-2A02-B7B4E8B6F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079" y="2396204"/>
            <a:ext cx="6178164" cy="433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71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2E07CF-0B5E-BF0F-852D-CBF623552E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527"/>
            <a:ext cx="11155036" cy="5937186"/>
          </a:xfrm>
          <a:prstGeom prst="rect">
            <a:avLst/>
          </a:prstGeom>
        </p:spPr>
      </p:pic>
    </p:spTree>
    <p:extLst>
      <p:ext uri="{BB962C8B-B14F-4D97-AF65-F5344CB8AC3E}">
        <p14:creationId xmlns:p14="http://schemas.microsoft.com/office/powerpoint/2010/main" val="3473258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timestamp">
            <a:extLst>
              <a:ext uri="{FF2B5EF4-FFF2-40B4-BE49-F238E27FC236}">
                <a16:creationId xmlns:a16="http://schemas.microsoft.com/office/drawing/2014/main" id="{3C5BA335-2336-7D0D-7D8D-B2BE2A0F4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369" y="4169797"/>
            <a:ext cx="4401513" cy="13258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Structure of the LSTM cell and equations that describe the ...">
            <a:extLst>
              <a:ext uri="{FF2B5EF4-FFF2-40B4-BE49-F238E27FC236}">
                <a16:creationId xmlns:a16="http://schemas.microsoft.com/office/drawing/2014/main" id="{39497D6B-58CD-6709-5495-3CDA518AB3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ED670EF1-DB63-6109-783A-3D8FDE888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370" y="538208"/>
            <a:ext cx="8126233" cy="3206856"/>
          </a:xfrm>
          <a:prstGeom prst="rect">
            <a:avLst/>
          </a:prstGeom>
        </p:spPr>
      </p:pic>
    </p:spTree>
    <p:extLst>
      <p:ext uri="{BB962C8B-B14F-4D97-AF65-F5344CB8AC3E}">
        <p14:creationId xmlns:p14="http://schemas.microsoft.com/office/powerpoint/2010/main" val="2722484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12F6-E8F2-E196-D90E-8BAB72E08843}"/>
              </a:ext>
            </a:extLst>
          </p:cNvPr>
          <p:cNvSpPr>
            <a:spLocks noGrp="1"/>
          </p:cNvSpPr>
          <p:nvPr>
            <p:ph type="title"/>
          </p:nvPr>
        </p:nvSpPr>
        <p:spPr>
          <a:xfrm>
            <a:off x="3665551" y="3003605"/>
            <a:ext cx="3689406" cy="850790"/>
          </a:xfrm>
        </p:spPr>
        <p:txBody>
          <a:bodyPr>
            <a:normAutofit/>
          </a:bodyPr>
          <a:lstStyle/>
          <a:p>
            <a:r>
              <a:rPr lang="en-US" sz="4400" dirty="0"/>
              <a:t>Thank You!</a:t>
            </a:r>
            <a:endParaRPr lang="en-IN" sz="4400" dirty="0"/>
          </a:p>
        </p:txBody>
      </p:sp>
    </p:spTree>
    <p:extLst>
      <p:ext uri="{BB962C8B-B14F-4D97-AF65-F5344CB8AC3E}">
        <p14:creationId xmlns:p14="http://schemas.microsoft.com/office/powerpoint/2010/main" val="2880712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F8BA8E-F32D-2D74-BF36-D9C1AAAD68BF}"/>
              </a:ext>
            </a:extLst>
          </p:cNvPr>
          <p:cNvSpPr>
            <a:spLocks noGrp="1"/>
          </p:cNvSpPr>
          <p:nvPr>
            <p:ph type="title"/>
          </p:nvPr>
        </p:nvSpPr>
        <p:spPr>
          <a:xfrm>
            <a:off x="677334" y="609600"/>
            <a:ext cx="8596668" cy="1417983"/>
          </a:xfrm>
        </p:spPr>
        <p:txBody>
          <a:bodyPr>
            <a:normAutofit/>
          </a:bodyPr>
          <a:lstStyle/>
          <a:p>
            <a:r>
              <a:rPr lang="en-US" sz="2800" dirty="0"/>
              <a:t>Why we need it?</a:t>
            </a:r>
            <a:br>
              <a:rPr lang="en-US" sz="2800" dirty="0"/>
            </a:br>
            <a:r>
              <a:rPr lang="en-US" sz="2800" dirty="0"/>
              <a:t>Limitations of CNN(Convolutional Neural Network)</a:t>
            </a:r>
            <a:br>
              <a:rPr lang="en-US" sz="2800" dirty="0"/>
            </a:br>
            <a:endParaRPr lang="en-IN" sz="2800" dirty="0"/>
          </a:p>
        </p:txBody>
      </p:sp>
      <p:sp>
        <p:nvSpPr>
          <p:cNvPr id="4" name="Content Placeholder 3">
            <a:extLst>
              <a:ext uri="{FF2B5EF4-FFF2-40B4-BE49-F238E27FC236}">
                <a16:creationId xmlns:a16="http://schemas.microsoft.com/office/drawing/2014/main" id="{3D64568B-5436-C474-449D-F3269EF4CE8E}"/>
              </a:ext>
            </a:extLst>
          </p:cNvPr>
          <p:cNvSpPr>
            <a:spLocks noGrp="1"/>
          </p:cNvSpPr>
          <p:nvPr>
            <p:ph idx="1"/>
          </p:nvPr>
        </p:nvSpPr>
        <p:spPr>
          <a:xfrm>
            <a:off x="611595" y="1488613"/>
            <a:ext cx="8596668" cy="3880773"/>
          </a:xfrm>
        </p:spPr>
        <p:txBody>
          <a:bodyPr/>
          <a:lstStyle/>
          <a:p>
            <a:r>
              <a:rPr lang="en-US" dirty="0"/>
              <a:t>In CNN Input and output size is fixed we can’t input image of varying dimensions to the network.</a:t>
            </a:r>
          </a:p>
          <a:p>
            <a:r>
              <a:rPr lang="en-US" dirty="0"/>
              <a:t>CNN does not have long term dependencies on the data so it can not memorize previous inputs.</a:t>
            </a:r>
          </a:p>
          <a:p>
            <a:endParaRPr lang="en-US" dirty="0"/>
          </a:p>
          <a:p>
            <a:endParaRPr lang="en-US" dirty="0"/>
          </a:p>
          <a:p>
            <a:endParaRPr lang="en-IN" dirty="0"/>
          </a:p>
        </p:txBody>
      </p:sp>
      <p:pic>
        <p:nvPicPr>
          <p:cNvPr id="10" name="Picture 9">
            <a:extLst>
              <a:ext uri="{FF2B5EF4-FFF2-40B4-BE49-F238E27FC236}">
                <a16:creationId xmlns:a16="http://schemas.microsoft.com/office/drawing/2014/main" id="{30B0F8C6-C123-9562-97AD-C10A0A4C8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75" y="2906596"/>
            <a:ext cx="7704814" cy="3014049"/>
          </a:xfrm>
          <a:prstGeom prst="rect">
            <a:avLst/>
          </a:prstGeom>
        </p:spPr>
      </p:pic>
    </p:spTree>
    <p:extLst>
      <p:ext uri="{BB962C8B-B14F-4D97-AF65-F5344CB8AC3E}">
        <p14:creationId xmlns:p14="http://schemas.microsoft.com/office/powerpoint/2010/main" val="1032518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4A820-1723-85E1-2DBB-BA5B5F45CC04}"/>
              </a:ext>
            </a:extLst>
          </p:cNvPr>
          <p:cNvSpPr>
            <a:spLocks noGrp="1"/>
          </p:cNvSpPr>
          <p:nvPr>
            <p:ph type="title"/>
          </p:nvPr>
        </p:nvSpPr>
        <p:spPr/>
        <p:txBody>
          <a:bodyPr/>
          <a:lstStyle/>
          <a:p>
            <a:r>
              <a:rPr lang="en-US" dirty="0"/>
              <a:t>Difference between CNN and RNN</a:t>
            </a:r>
            <a:br>
              <a:rPr lang="en-US" dirty="0"/>
            </a:br>
            <a:endParaRPr lang="en-IN" dirty="0"/>
          </a:p>
        </p:txBody>
      </p:sp>
      <p:pic>
        <p:nvPicPr>
          <p:cNvPr id="12" name="Content Placeholder 11">
            <a:extLst>
              <a:ext uri="{FF2B5EF4-FFF2-40B4-BE49-F238E27FC236}">
                <a16:creationId xmlns:a16="http://schemas.microsoft.com/office/drawing/2014/main" id="{9D7F5298-4E17-F501-B763-18138F293F7A}"/>
              </a:ext>
            </a:extLst>
          </p:cNvPr>
          <p:cNvPicPr>
            <a:picLocks noGrp="1" noChangeAspect="1"/>
          </p:cNvPicPr>
          <p:nvPr>
            <p:ph idx="1"/>
          </p:nvPr>
        </p:nvPicPr>
        <p:blipFill>
          <a:blip r:embed="rId2"/>
          <a:stretch>
            <a:fillRect/>
          </a:stretch>
        </p:blipFill>
        <p:spPr>
          <a:xfrm>
            <a:off x="525745" y="1693628"/>
            <a:ext cx="8944257" cy="4325509"/>
          </a:xfrm>
        </p:spPr>
      </p:pic>
    </p:spTree>
    <p:extLst>
      <p:ext uri="{BB962C8B-B14F-4D97-AF65-F5344CB8AC3E}">
        <p14:creationId xmlns:p14="http://schemas.microsoft.com/office/powerpoint/2010/main" val="2436068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0860-971B-7663-3436-747C2B8EF3F7}"/>
              </a:ext>
            </a:extLst>
          </p:cNvPr>
          <p:cNvSpPr>
            <a:spLocks noGrp="1"/>
          </p:cNvSpPr>
          <p:nvPr>
            <p:ph type="title"/>
          </p:nvPr>
        </p:nvSpPr>
        <p:spPr>
          <a:xfrm>
            <a:off x="677334" y="609600"/>
            <a:ext cx="8596668" cy="789830"/>
          </a:xfrm>
        </p:spPr>
        <p:txBody>
          <a:bodyPr>
            <a:normAutofit/>
          </a:bodyPr>
          <a:lstStyle/>
          <a:p>
            <a:r>
              <a:rPr lang="en-US" sz="2800" dirty="0"/>
              <a:t>Mathematics behind of neural Network</a:t>
            </a:r>
            <a:endParaRPr lang="en-IN" sz="2800" dirty="0"/>
          </a:p>
        </p:txBody>
      </p:sp>
      <p:pic>
        <p:nvPicPr>
          <p:cNvPr id="1026" name="Picture 2" descr="Understanding Activation Functions in Deep Learning | LearnOpenCV #">
            <a:extLst>
              <a:ext uri="{FF2B5EF4-FFF2-40B4-BE49-F238E27FC236}">
                <a16:creationId xmlns:a16="http://schemas.microsoft.com/office/drawing/2014/main" id="{D431C5B5-89BC-52A5-6AF9-55C30DD869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863" y="1187500"/>
            <a:ext cx="8596312" cy="483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880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CED7-FE2F-9F54-054E-4597DA4D01DF}"/>
              </a:ext>
            </a:extLst>
          </p:cNvPr>
          <p:cNvSpPr>
            <a:spLocks noGrp="1"/>
          </p:cNvSpPr>
          <p:nvPr>
            <p:ph type="title"/>
          </p:nvPr>
        </p:nvSpPr>
        <p:spPr/>
        <p:txBody>
          <a:bodyPr/>
          <a:lstStyle/>
          <a:p>
            <a:r>
              <a:rPr lang="en-US" dirty="0"/>
              <a:t>Activation Functions</a:t>
            </a:r>
            <a:endParaRPr lang="en-IN" dirty="0"/>
          </a:p>
        </p:txBody>
      </p:sp>
      <p:sp>
        <p:nvSpPr>
          <p:cNvPr id="3" name="Text Placeholder 2">
            <a:extLst>
              <a:ext uri="{FF2B5EF4-FFF2-40B4-BE49-F238E27FC236}">
                <a16:creationId xmlns:a16="http://schemas.microsoft.com/office/drawing/2014/main" id="{2DF83FCE-6AF5-F401-6155-372DF84841F5}"/>
              </a:ext>
            </a:extLst>
          </p:cNvPr>
          <p:cNvSpPr>
            <a:spLocks noGrp="1"/>
          </p:cNvSpPr>
          <p:nvPr>
            <p:ph type="body" idx="1"/>
          </p:nvPr>
        </p:nvSpPr>
        <p:spPr>
          <a:xfrm>
            <a:off x="745787" y="1835617"/>
            <a:ext cx="4185623" cy="576262"/>
          </a:xfrm>
        </p:spPr>
        <p:txBody>
          <a:bodyPr/>
          <a:lstStyle/>
          <a:p>
            <a:r>
              <a:rPr lang="en-US" dirty="0"/>
              <a:t>Sigmoid activation function</a:t>
            </a:r>
            <a:endParaRPr lang="en-IN" dirty="0"/>
          </a:p>
        </p:txBody>
      </p:sp>
      <p:pic>
        <p:nvPicPr>
          <p:cNvPr id="8" name="Content Placeholder 7">
            <a:extLst>
              <a:ext uri="{FF2B5EF4-FFF2-40B4-BE49-F238E27FC236}">
                <a16:creationId xmlns:a16="http://schemas.microsoft.com/office/drawing/2014/main" id="{42C54EC7-2F6A-592E-6699-3945A0B5F2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81664" y="3115740"/>
            <a:ext cx="4407700" cy="2879543"/>
          </a:xfrm>
        </p:spPr>
      </p:pic>
      <p:sp>
        <p:nvSpPr>
          <p:cNvPr id="5" name="Text Placeholder 4">
            <a:extLst>
              <a:ext uri="{FF2B5EF4-FFF2-40B4-BE49-F238E27FC236}">
                <a16:creationId xmlns:a16="http://schemas.microsoft.com/office/drawing/2014/main" id="{ACA1AD5A-4CFF-D887-C1D8-F78147EE25C8}"/>
              </a:ext>
            </a:extLst>
          </p:cNvPr>
          <p:cNvSpPr>
            <a:spLocks noGrp="1"/>
          </p:cNvSpPr>
          <p:nvPr>
            <p:ph type="body" sz="quarter" idx="3"/>
          </p:nvPr>
        </p:nvSpPr>
        <p:spPr>
          <a:xfrm>
            <a:off x="5167783" y="1835617"/>
            <a:ext cx="4185618" cy="576262"/>
          </a:xfrm>
        </p:spPr>
        <p:txBody>
          <a:bodyPr/>
          <a:lstStyle/>
          <a:p>
            <a:r>
              <a:rPr lang="en-US" dirty="0" err="1"/>
              <a:t>Softmax</a:t>
            </a:r>
            <a:r>
              <a:rPr lang="en-US" dirty="0"/>
              <a:t> activation function</a:t>
            </a:r>
            <a:endParaRPr lang="en-IN" dirty="0"/>
          </a:p>
        </p:txBody>
      </p:sp>
      <p:pic>
        <p:nvPicPr>
          <p:cNvPr id="10" name="Content Placeholder 9">
            <a:extLst>
              <a:ext uri="{FF2B5EF4-FFF2-40B4-BE49-F238E27FC236}">
                <a16:creationId xmlns:a16="http://schemas.microsoft.com/office/drawing/2014/main" id="{E3516AB5-AD6C-F28A-5959-ED3348490EC1}"/>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247183" y="2762086"/>
            <a:ext cx="4026817" cy="1333828"/>
          </a:xfrm>
        </p:spPr>
      </p:pic>
      <p:pic>
        <p:nvPicPr>
          <p:cNvPr id="12" name="Picture 11">
            <a:extLst>
              <a:ext uri="{FF2B5EF4-FFF2-40B4-BE49-F238E27FC236}">
                <a16:creationId xmlns:a16="http://schemas.microsoft.com/office/drawing/2014/main" id="{82BCA5DF-AA73-5A99-3802-882AB9DC4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985" y="3967701"/>
            <a:ext cx="3883016" cy="2280699"/>
          </a:xfrm>
          <a:prstGeom prst="rect">
            <a:avLst/>
          </a:prstGeom>
        </p:spPr>
      </p:pic>
    </p:spTree>
    <p:extLst>
      <p:ext uri="{BB962C8B-B14F-4D97-AF65-F5344CB8AC3E}">
        <p14:creationId xmlns:p14="http://schemas.microsoft.com/office/powerpoint/2010/main" val="313932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24748-C366-8FC7-CB73-B39F87F57AE9}"/>
              </a:ext>
            </a:extLst>
          </p:cNvPr>
          <p:cNvSpPr>
            <a:spLocks noGrp="1"/>
          </p:cNvSpPr>
          <p:nvPr>
            <p:ph type="title"/>
          </p:nvPr>
        </p:nvSpPr>
        <p:spPr>
          <a:xfrm>
            <a:off x="669382" y="755373"/>
            <a:ext cx="8596668" cy="866693"/>
          </a:xfrm>
        </p:spPr>
        <p:txBody>
          <a:bodyPr/>
          <a:lstStyle/>
          <a:p>
            <a:r>
              <a:rPr lang="en-US" dirty="0"/>
              <a:t>Hyperbolic Tanh activation function</a:t>
            </a:r>
            <a:endParaRPr lang="en-IN" dirty="0"/>
          </a:p>
        </p:txBody>
      </p:sp>
      <p:pic>
        <p:nvPicPr>
          <p:cNvPr id="21" name="Content Placeholder 20">
            <a:extLst>
              <a:ext uri="{FF2B5EF4-FFF2-40B4-BE49-F238E27FC236}">
                <a16:creationId xmlns:a16="http://schemas.microsoft.com/office/drawing/2014/main" id="{8CC1FDD5-7B87-D04B-9F56-473310FFA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382" y="1778926"/>
            <a:ext cx="5686123" cy="3881437"/>
          </a:xfrm>
        </p:spPr>
      </p:pic>
      <p:pic>
        <p:nvPicPr>
          <p:cNvPr id="23" name="Picture 22">
            <a:extLst>
              <a:ext uri="{FF2B5EF4-FFF2-40B4-BE49-F238E27FC236}">
                <a16:creationId xmlns:a16="http://schemas.microsoft.com/office/drawing/2014/main" id="{AD163729-5278-EC6F-2695-BD7A75301428}"/>
              </a:ext>
            </a:extLst>
          </p:cNvPr>
          <p:cNvPicPr>
            <a:picLocks noChangeAspect="1"/>
          </p:cNvPicPr>
          <p:nvPr/>
        </p:nvPicPr>
        <p:blipFill>
          <a:blip r:embed="rId3"/>
          <a:stretch>
            <a:fillRect/>
          </a:stretch>
        </p:blipFill>
        <p:spPr>
          <a:xfrm>
            <a:off x="5752342" y="1778926"/>
            <a:ext cx="3295551" cy="930302"/>
          </a:xfrm>
          <a:prstGeom prst="rect">
            <a:avLst/>
          </a:prstGeom>
        </p:spPr>
      </p:pic>
    </p:spTree>
    <p:extLst>
      <p:ext uri="{BB962C8B-B14F-4D97-AF65-F5344CB8AC3E}">
        <p14:creationId xmlns:p14="http://schemas.microsoft.com/office/powerpoint/2010/main" val="2600092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30A2-2358-073D-D4FF-2E096D6D45A2}"/>
              </a:ext>
            </a:extLst>
          </p:cNvPr>
          <p:cNvSpPr>
            <a:spLocks noGrp="1"/>
          </p:cNvSpPr>
          <p:nvPr>
            <p:ph type="title"/>
          </p:nvPr>
        </p:nvSpPr>
        <p:spPr>
          <a:xfrm>
            <a:off x="677334" y="262901"/>
            <a:ext cx="8596668" cy="779119"/>
          </a:xfrm>
        </p:spPr>
        <p:txBody>
          <a:bodyPr/>
          <a:lstStyle/>
          <a:p>
            <a:r>
              <a:rPr lang="en-US" dirty="0"/>
              <a:t>RNN</a:t>
            </a:r>
            <a:endParaRPr lang="en-IN" dirty="0"/>
          </a:p>
        </p:txBody>
      </p:sp>
      <p:sp>
        <p:nvSpPr>
          <p:cNvPr id="3" name="Content Placeholder 2">
            <a:extLst>
              <a:ext uri="{FF2B5EF4-FFF2-40B4-BE49-F238E27FC236}">
                <a16:creationId xmlns:a16="http://schemas.microsoft.com/office/drawing/2014/main" id="{6C6E2DCD-E34C-91CF-49E3-A8019F68F632}"/>
              </a:ext>
            </a:extLst>
          </p:cNvPr>
          <p:cNvSpPr>
            <a:spLocks noGrp="1"/>
          </p:cNvSpPr>
          <p:nvPr>
            <p:ph idx="1"/>
          </p:nvPr>
        </p:nvSpPr>
        <p:spPr>
          <a:xfrm>
            <a:off x="677334" y="922352"/>
            <a:ext cx="8596668" cy="1831892"/>
          </a:xfrm>
        </p:spPr>
        <p:txBody>
          <a:bodyPr/>
          <a:lstStyle/>
          <a:p>
            <a:r>
              <a:rPr lang="en-US" b="0" i="0" dirty="0">
                <a:solidFill>
                  <a:srgbClr val="51565E"/>
                </a:solidFill>
                <a:effectLst/>
                <a:latin typeface="Roboto" panose="02000000000000000000" pitchFamily="2" charset="0"/>
              </a:rPr>
              <a:t>RNN works on the principle of saving the output of a hidden layer and feeding this back to the </a:t>
            </a:r>
            <a:r>
              <a:rPr lang="en-US" dirty="0">
                <a:solidFill>
                  <a:srgbClr val="51565E"/>
                </a:solidFill>
                <a:latin typeface="Roboto" panose="02000000000000000000" pitchFamily="2" charset="0"/>
              </a:rPr>
              <a:t>hidden layer</a:t>
            </a:r>
            <a:r>
              <a:rPr lang="en-US" b="0" i="0" dirty="0">
                <a:solidFill>
                  <a:srgbClr val="51565E"/>
                </a:solidFill>
                <a:effectLst/>
                <a:latin typeface="Roboto" panose="02000000000000000000" pitchFamily="2" charset="0"/>
              </a:rPr>
              <a:t>.</a:t>
            </a:r>
          </a:p>
          <a:p>
            <a:endParaRPr lang="en-IN" dirty="0"/>
          </a:p>
        </p:txBody>
      </p:sp>
      <p:pic>
        <p:nvPicPr>
          <p:cNvPr id="5" name="Picture 4">
            <a:extLst>
              <a:ext uri="{FF2B5EF4-FFF2-40B4-BE49-F238E27FC236}">
                <a16:creationId xmlns:a16="http://schemas.microsoft.com/office/drawing/2014/main" id="{6F4E2DD4-BC2C-41BA-465C-D2631BAF4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476" y="1606164"/>
            <a:ext cx="6710899" cy="1899634"/>
          </a:xfrm>
          <a:prstGeom prst="rect">
            <a:avLst/>
          </a:prstGeom>
        </p:spPr>
      </p:pic>
      <p:pic>
        <p:nvPicPr>
          <p:cNvPr id="7" name="Picture 6">
            <a:extLst>
              <a:ext uri="{FF2B5EF4-FFF2-40B4-BE49-F238E27FC236}">
                <a16:creationId xmlns:a16="http://schemas.microsoft.com/office/drawing/2014/main" id="{BFB535AC-05C7-04CB-E7EC-61D47AC1B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3828" y="3464782"/>
            <a:ext cx="4969566" cy="2999099"/>
          </a:xfrm>
          <a:prstGeom prst="rect">
            <a:avLst/>
          </a:prstGeom>
        </p:spPr>
      </p:pic>
    </p:spTree>
    <p:extLst>
      <p:ext uri="{BB962C8B-B14F-4D97-AF65-F5344CB8AC3E}">
        <p14:creationId xmlns:p14="http://schemas.microsoft.com/office/powerpoint/2010/main" val="3986568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82BAA-0E05-40FF-9046-4B94625A1B9E}"/>
              </a:ext>
            </a:extLst>
          </p:cNvPr>
          <p:cNvSpPr>
            <a:spLocks noGrp="1"/>
          </p:cNvSpPr>
          <p:nvPr>
            <p:ph type="title"/>
          </p:nvPr>
        </p:nvSpPr>
        <p:spPr/>
        <p:txBody>
          <a:bodyPr/>
          <a:lstStyle/>
          <a:p>
            <a:r>
              <a:rPr lang="en-US" dirty="0"/>
              <a:t>Working of RNN</a:t>
            </a:r>
            <a:endParaRPr lang="en-IN" dirty="0"/>
          </a:p>
        </p:txBody>
      </p:sp>
      <p:pic>
        <p:nvPicPr>
          <p:cNvPr id="7" name="Content Placeholder 6">
            <a:extLst>
              <a:ext uri="{FF2B5EF4-FFF2-40B4-BE49-F238E27FC236}">
                <a16:creationId xmlns:a16="http://schemas.microsoft.com/office/drawing/2014/main" id="{ABEA0872-7702-18E8-E598-B86BCA973C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422649"/>
            <a:ext cx="8596312" cy="3357315"/>
          </a:xfrm>
        </p:spPr>
      </p:pic>
    </p:spTree>
    <p:extLst>
      <p:ext uri="{BB962C8B-B14F-4D97-AF65-F5344CB8AC3E}">
        <p14:creationId xmlns:p14="http://schemas.microsoft.com/office/powerpoint/2010/main" val="72544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4958-12F2-A238-032A-F12270173F7E}"/>
              </a:ext>
            </a:extLst>
          </p:cNvPr>
          <p:cNvSpPr>
            <a:spLocks noGrp="1"/>
          </p:cNvSpPr>
          <p:nvPr>
            <p:ph type="title"/>
          </p:nvPr>
        </p:nvSpPr>
        <p:spPr>
          <a:xfrm>
            <a:off x="677334" y="609600"/>
            <a:ext cx="8596668" cy="893197"/>
          </a:xfrm>
        </p:spPr>
        <p:txBody>
          <a:bodyPr/>
          <a:lstStyle/>
          <a:p>
            <a:r>
              <a:rPr lang="en-US" dirty="0"/>
              <a:t>Types of RNN</a:t>
            </a:r>
            <a:endParaRPr lang="en-IN" dirty="0"/>
          </a:p>
        </p:txBody>
      </p:sp>
      <p:sp>
        <p:nvSpPr>
          <p:cNvPr id="3" name="Text Placeholder 2">
            <a:extLst>
              <a:ext uri="{FF2B5EF4-FFF2-40B4-BE49-F238E27FC236}">
                <a16:creationId xmlns:a16="http://schemas.microsoft.com/office/drawing/2014/main" id="{7205D40D-5970-517C-06D0-0644E121D123}"/>
              </a:ext>
            </a:extLst>
          </p:cNvPr>
          <p:cNvSpPr>
            <a:spLocks noGrp="1"/>
          </p:cNvSpPr>
          <p:nvPr>
            <p:ph type="body" idx="1"/>
          </p:nvPr>
        </p:nvSpPr>
        <p:spPr>
          <a:xfrm>
            <a:off x="675744" y="1485123"/>
            <a:ext cx="4185623" cy="576262"/>
          </a:xfrm>
        </p:spPr>
        <p:txBody>
          <a:bodyPr/>
          <a:lstStyle/>
          <a:p>
            <a:r>
              <a:rPr lang="en-US" dirty="0"/>
              <a:t>One to One</a:t>
            </a:r>
            <a:endParaRPr lang="en-IN" dirty="0"/>
          </a:p>
        </p:txBody>
      </p:sp>
      <p:sp>
        <p:nvSpPr>
          <p:cNvPr id="5" name="Text Placeholder 4">
            <a:extLst>
              <a:ext uri="{FF2B5EF4-FFF2-40B4-BE49-F238E27FC236}">
                <a16:creationId xmlns:a16="http://schemas.microsoft.com/office/drawing/2014/main" id="{B4B25560-308D-D2F3-D13B-DDA315F69200}"/>
              </a:ext>
            </a:extLst>
          </p:cNvPr>
          <p:cNvSpPr>
            <a:spLocks noGrp="1"/>
          </p:cNvSpPr>
          <p:nvPr>
            <p:ph type="body" sz="quarter" idx="3"/>
          </p:nvPr>
        </p:nvSpPr>
        <p:spPr>
          <a:xfrm>
            <a:off x="5088384" y="1502797"/>
            <a:ext cx="4185618" cy="576262"/>
          </a:xfrm>
        </p:spPr>
        <p:txBody>
          <a:bodyPr/>
          <a:lstStyle/>
          <a:p>
            <a:r>
              <a:rPr lang="en-US" dirty="0"/>
              <a:t>One to Many</a:t>
            </a:r>
            <a:endParaRPr lang="en-IN" dirty="0"/>
          </a:p>
        </p:txBody>
      </p:sp>
      <p:pic>
        <p:nvPicPr>
          <p:cNvPr id="2050" name="Picture 2">
            <a:extLst>
              <a:ext uri="{FF2B5EF4-FFF2-40B4-BE49-F238E27FC236}">
                <a16:creationId xmlns:a16="http://schemas.microsoft.com/office/drawing/2014/main" id="{FF3B8AD8-E692-81AD-CE00-26D8293B11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06398" y="2338926"/>
            <a:ext cx="1917817" cy="3305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0FB6E1E-9193-D2FF-2C2F-1EBA6C99FBC9}"/>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5367131" y="2338926"/>
            <a:ext cx="3111370" cy="3305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67B773-91D8-CEE1-C2C8-77F61A997DE1}"/>
              </a:ext>
            </a:extLst>
          </p:cNvPr>
          <p:cNvSpPr txBox="1"/>
          <p:nvPr/>
        </p:nvSpPr>
        <p:spPr>
          <a:xfrm>
            <a:off x="906398" y="5971430"/>
            <a:ext cx="2234367" cy="646331"/>
          </a:xfrm>
          <a:prstGeom prst="rect">
            <a:avLst/>
          </a:prstGeom>
          <a:noFill/>
        </p:spPr>
        <p:txBody>
          <a:bodyPr wrap="square" rtlCol="0">
            <a:spAutoFit/>
          </a:bodyPr>
          <a:lstStyle/>
          <a:p>
            <a:r>
              <a:rPr lang="en-US" dirty="0"/>
              <a:t>Input: Dog vs Cat</a:t>
            </a:r>
          </a:p>
          <a:p>
            <a:r>
              <a:rPr lang="en-US" dirty="0"/>
              <a:t>Output: 1 or 0</a:t>
            </a:r>
            <a:endParaRPr lang="en-IN" dirty="0"/>
          </a:p>
        </p:txBody>
      </p:sp>
      <p:sp>
        <p:nvSpPr>
          <p:cNvPr id="9" name="TextBox 8">
            <a:extLst>
              <a:ext uri="{FF2B5EF4-FFF2-40B4-BE49-F238E27FC236}">
                <a16:creationId xmlns:a16="http://schemas.microsoft.com/office/drawing/2014/main" id="{47860A0B-2E2D-B8FC-6B89-836ADEE52A15}"/>
              </a:ext>
            </a:extLst>
          </p:cNvPr>
          <p:cNvSpPr txBox="1"/>
          <p:nvPr/>
        </p:nvSpPr>
        <p:spPr>
          <a:xfrm>
            <a:off x="5367131" y="5832930"/>
            <a:ext cx="2555636" cy="923330"/>
          </a:xfrm>
          <a:prstGeom prst="rect">
            <a:avLst/>
          </a:prstGeom>
          <a:noFill/>
        </p:spPr>
        <p:txBody>
          <a:bodyPr wrap="none" rtlCol="0">
            <a:spAutoFit/>
          </a:bodyPr>
          <a:lstStyle/>
          <a:p>
            <a:r>
              <a:rPr lang="en-US" dirty="0"/>
              <a:t>Input: Singer image</a:t>
            </a:r>
          </a:p>
          <a:p>
            <a:r>
              <a:rPr lang="en-US" dirty="0"/>
              <a:t>Output: A man playing </a:t>
            </a:r>
          </a:p>
          <a:p>
            <a:r>
              <a:rPr lang="en-US" dirty="0"/>
              <a:t>guitar</a:t>
            </a:r>
            <a:endParaRPr lang="en-IN" dirty="0"/>
          </a:p>
        </p:txBody>
      </p:sp>
    </p:spTree>
    <p:extLst>
      <p:ext uri="{BB962C8B-B14F-4D97-AF65-F5344CB8AC3E}">
        <p14:creationId xmlns:p14="http://schemas.microsoft.com/office/powerpoint/2010/main" val="32117969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596</TotalTime>
  <Words>317</Words>
  <Application>Microsoft Office PowerPoint</Application>
  <PresentationFormat>Widescreen</PresentationFormat>
  <Paragraphs>42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Roboto</vt:lpstr>
      <vt:lpstr>Trebuchet MS</vt:lpstr>
      <vt:lpstr>Wingdings 3</vt:lpstr>
      <vt:lpstr>Facet</vt:lpstr>
      <vt:lpstr>RNN(Recurrent Neural Network)</vt:lpstr>
      <vt:lpstr>Why we need it? Limitations of CNN(Convolutional Neural Network) </vt:lpstr>
      <vt:lpstr>Difference between CNN and RNN </vt:lpstr>
      <vt:lpstr>Mathematics behind of neural Network</vt:lpstr>
      <vt:lpstr>Activation Functions</vt:lpstr>
      <vt:lpstr>Hyperbolic Tanh activation function</vt:lpstr>
      <vt:lpstr>RNN</vt:lpstr>
      <vt:lpstr>Working of RNN</vt:lpstr>
      <vt:lpstr>Types of RNN</vt:lpstr>
      <vt:lpstr>Types of RNN</vt:lpstr>
      <vt:lpstr>PowerPoint Presentation</vt:lpstr>
      <vt:lpstr>Limitations of RNN </vt:lpstr>
      <vt:lpstr>Gradient Problem Solutions</vt:lpstr>
      <vt:lpstr>LSTM(Long short-term memory)</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Nirdosh Rawal</dc:creator>
  <cp:lastModifiedBy>Nirdosh Rawal</cp:lastModifiedBy>
  <cp:revision>8</cp:revision>
  <dcterms:created xsi:type="dcterms:W3CDTF">2022-09-13T21:30:22Z</dcterms:created>
  <dcterms:modified xsi:type="dcterms:W3CDTF">2022-09-19T22:35:09Z</dcterms:modified>
</cp:coreProperties>
</file>